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5523B-BA02-48E9-B56C-6A5EE680B61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6D9A2-FF3F-4886-BA08-395F0A242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3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05EF2-1261-4C9D-A3AD-67F83722BD5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73C3B-3290-49AD-9280-14A11D6691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217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73C3B-3290-49AD-9280-14A11D6691A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171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867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70EE3-2BE2-4D29-8561-6F660DDDF97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8927" y="1295400"/>
            <a:ext cx="3214254" cy="3214254"/>
          </a:xfrm>
          <a:prstGeom prst="ellipse">
            <a:avLst/>
          </a:prstGeom>
          <a:noFill/>
          <a:ln w="38100">
            <a:solidFill>
              <a:schemeClr val="bg1">
                <a:lumMod val="50000"/>
                <a:alpha val="7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1357745"/>
            <a:ext cx="3089564" cy="3089564"/>
          </a:xfrm>
          <a:prstGeom prst="ellipse">
            <a:avLst/>
          </a:prstGeom>
          <a:solidFill>
            <a:schemeClr val="tx1">
              <a:lumMod val="65000"/>
              <a:lumOff val="3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B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838200" y="2564904"/>
            <a:ext cx="3089564" cy="12241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Koncentracija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5987008" cy="6525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dirty="0">
                <a:latin typeface="Arial" pitchFamily="34" charset="0"/>
                <a:cs typeface="Arial" pitchFamily="34" charset="0"/>
              </a:rPr>
              <a:t>Množinska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koncentracija</a:t>
            </a:r>
          </a:p>
          <a:p>
            <a:pPr marL="0" indent="0">
              <a:buNone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Množinska koncentracija, c(X),  iskazuje se omjerom množine otopljene tvari, n(X) i volumena otopine.</a:t>
            </a:r>
          </a:p>
          <a:p>
            <a:pPr marL="0" indent="0">
              <a:buNone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c(X)=n(X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)/V(otopine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SI-jedinica za množinsku koncentraciju jest mol m-3, ali češće je u uporabi mol dm-3 ili  mol L-1.</a:t>
            </a:r>
          </a:p>
          <a:p>
            <a:pPr marL="0" indent="0">
              <a:buNone/>
            </a:pPr>
            <a:endParaRPr lang="hr-H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dirty="0">
                <a:latin typeface="Arial" pitchFamily="34" charset="0"/>
                <a:cs typeface="Arial" pitchFamily="34" charset="0"/>
              </a:rPr>
              <a:t> 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Korisnik\Desktop\animated-chemistry-clipart-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207890" cy="24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2051" name="Picture 3" descr="C:\Users\Korisnik\Desktop\unnam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30" y="548680"/>
            <a:ext cx="1883654" cy="27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5867400" cy="5865515"/>
          </a:xfrm>
        </p:spPr>
        <p:txBody>
          <a:bodyPr>
            <a:noAutofit/>
          </a:bodyPr>
          <a:lstStyle/>
          <a:p>
            <a:r>
              <a:rPr lang="vi-VN" sz="2400" dirty="0">
                <a:latin typeface="Arial" pitchFamily="34" charset="0"/>
                <a:cs typeface="Arial" pitchFamily="34" charset="0"/>
              </a:rPr>
              <a:t>Priprema otopine određene masene i množinske koncentracije</a:t>
            </a: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Za pripremu otopine potrebna nam je laboratorijska vaga za mjerenje mase uzoraka. Točnost mjerenja mase uzorka ovisi o osjetljivosti vage. Za vaganje u laboratoriju koriste se laboratorijske tehničke vage (preciznost do 0,01 g), i analitičke vage za veću točnost vaganja. Danas se sve češće koriste digitalne vage.</a:t>
            </a: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Za mjerenje volumena tekućina kad nije potrebna velika točnost upotrebljava se menzura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.</a:t>
            </a:r>
            <a:endParaRPr lang="hr-H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l"/>
            <a:endParaRPr lang="hr-H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5867400" cy="5505475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Arial" pitchFamily="34" charset="0"/>
                <a:cs typeface="Arial" pitchFamily="34" charset="0"/>
              </a:rPr>
              <a:t>Otopine zadanih koncentracija često se priprema u odgovarajućoj odmjernoj tikvici. Odmjerne tikvice su staklene boce, kruškastog oblika s dugim uskim vratom i ravnim dnom koje imaju ubrušeni stakleni čep. Tikvica je ispravno napunjena kad se donji rub meniskusa podudara s crtom na vratu tikvice. Na svakoj je tikvici, uz volumen, označena i temperatura na kojoj je tikvica baždarena. Oznaka temperature ima prefiks In (lat. u) što znači da je tikvica baždarena na uljev.</a:t>
            </a:r>
          </a:p>
        </p:txBody>
      </p:sp>
      <p:pic>
        <p:nvPicPr>
          <p:cNvPr id="3076" name="Picture 4" descr="C:\Users\Korisnik\Desktop\sourc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07" y="19057"/>
            <a:ext cx="2314947" cy="17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569897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vi-VN" dirty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869074" cy="712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7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5987008" cy="6120680"/>
          </a:xfrm>
        </p:spPr>
        <p:txBody>
          <a:bodyPr>
            <a:noAutofit/>
          </a:bodyPr>
          <a:lstStyle/>
          <a:p>
            <a:r>
              <a:rPr lang="vi-VN" sz="1600" dirty="0">
                <a:latin typeface="Arial" pitchFamily="34" charset="0"/>
                <a:cs typeface="Arial" pitchFamily="34" charset="0"/>
              </a:rPr>
              <a:t>Priprema otopina razrjeđivanjem otopina</a:t>
            </a:r>
          </a:p>
          <a:p>
            <a:r>
              <a:rPr lang="vi-VN" sz="1600" dirty="0">
                <a:latin typeface="Arial" pitchFamily="34" charset="0"/>
                <a:cs typeface="Arial" pitchFamily="34" charset="0"/>
              </a:rPr>
              <a:t>Prilikom razrjeđivanja i koncentriranja otopine dolazi do promjene volumena i mase otopine, također se mijenja koncentracija otopljene tvari, ali se ne mijenja masa odnosno množina otopljene tvari.</a:t>
            </a:r>
          </a:p>
          <a:p>
            <a:endParaRPr lang="vi-VN" sz="1600" dirty="0">
              <a:latin typeface="Arial" pitchFamily="34" charset="0"/>
              <a:cs typeface="Arial" pitchFamily="34" charset="0"/>
            </a:endParaRPr>
          </a:p>
          <a:p>
            <a:r>
              <a:rPr lang="vi-VN" sz="1600" dirty="0">
                <a:latin typeface="Arial" pitchFamily="34" charset="0"/>
                <a:cs typeface="Arial" pitchFamily="34" charset="0"/>
              </a:rPr>
              <a:t>Razrjeđivanjem otopine smanjuje se koncentracija otopljene tvari, a koncentriranjem otopine povećava se koncentracija otopljene tvari. Množina otopljene tvari prije razrjeđivanja (n1) jednaka je množini otopljene tvari nakon razrjeđivanja (n2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).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1600" dirty="0" smtClean="0">
                <a:latin typeface="Arial" pitchFamily="34" charset="0"/>
                <a:cs typeface="Arial" pitchFamily="34" charset="0"/>
              </a:rPr>
              <a:t>Prema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tome:</a:t>
            </a:r>
          </a:p>
          <a:p>
            <a:r>
              <a:rPr lang="vi-VN" sz="1600" dirty="0">
                <a:latin typeface="Arial" pitchFamily="34" charset="0"/>
                <a:cs typeface="Arial" pitchFamily="34" charset="0"/>
              </a:rPr>
              <a:t>n1=n2</a:t>
            </a:r>
          </a:p>
          <a:p>
            <a:r>
              <a:rPr lang="vi-VN" sz="1600" dirty="0">
                <a:latin typeface="Arial" pitchFamily="34" charset="0"/>
                <a:cs typeface="Arial" pitchFamily="34" charset="0"/>
              </a:rPr>
              <a:t>c1V1=c2V2</a:t>
            </a:r>
          </a:p>
          <a:p>
            <a:r>
              <a:rPr lang="el-GR" sz="1600" dirty="0">
                <a:latin typeface="Arial" pitchFamily="34" charset="0"/>
                <a:cs typeface="Arial" pitchFamily="34" charset="0"/>
              </a:rPr>
              <a:t>γ1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V1=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γ2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V2</a:t>
            </a:r>
          </a:p>
          <a:p>
            <a:r>
              <a:rPr lang="vi-VN" sz="1600" dirty="0">
                <a:latin typeface="Arial" pitchFamily="34" charset="0"/>
                <a:cs typeface="Arial" pitchFamily="34" charset="0"/>
              </a:rPr>
              <a:t>w1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ρ1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V1=w2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ρ2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V2</a:t>
            </a:r>
          </a:p>
          <a:p>
            <a:r>
              <a:rPr lang="vi-VN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vi-VN" sz="1600" dirty="0">
              <a:latin typeface="Arial" pitchFamily="34" charset="0"/>
              <a:cs typeface="Arial" pitchFamily="34" charset="0"/>
            </a:endParaRPr>
          </a:p>
          <a:p>
            <a:r>
              <a:rPr lang="vi-VN" sz="1600" dirty="0">
                <a:latin typeface="Arial" pitchFamily="34" charset="0"/>
                <a:cs typeface="Arial" pitchFamily="34" charset="0"/>
              </a:rPr>
              <a:t>Kod pripreme razrjeđenih otopina množinskih koncentracija,  c=0,1 mol/L ili manje može se uzeti da je gustoća otopina jednaka gustoći vode pri toj temperaturi.</a:t>
            </a:r>
            <a:endParaRPr lang="hr-H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36904" cy="1143000"/>
          </a:xfrm>
        </p:spPr>
        <p:txBody>
          <a:bodyPr>
            <a:normAutofit/>
          </a:bodyPr>
          <a:lstStyle/>
          <a:p>
            <a:r>
              <a:rPr lang="hr-HR" sz="1800" i="1" dirty="0"/>
              <a:t/>
            </a:r>
            <a:br>
              <a:rPr lang="hr-HR" sz="1800" i="1" dirty="0"/>
            </a:br>
            <a:endParaRPr lang="hr-HR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Od koncentrirane otopine klorovodične kiseline masenog udjela 0,370 i gustoće 1,19 g/cm3 treba pripremiti 500 cm3 otopine koncentracije 0,100 mol/dm3. Koliki volumen koncentrirane kiseline treba uzeti za pripremu zadane otopine?</a:t>
            </a:r>
          </a:p>
          <a:p>
            <a:endParaRPr lang="hr-HR" dirty="0"/>
          </a:p>
          <a:p>
            <a:r>
              <a:rPr lang="hr-HR" dirty="0"/>
              <a:t>Odgovor:</a:t>
            </a:r>
          </a:p>
          <a:p>
            <a:r>
              <a:rPr lang="hr-HR" dirty="0" smtClean="0"/>
              <a:t>V(HCl</a:t>
            </a:r>
            <a:r>
              <a:rPr lang="hr-HR" dirty="0"/>
              <a:t>, konc.) = </a:t>
            </a:r>
            <a:r>
              <a:rPr lang="hr-HR" dirty="0" smtClean="0"/>
              <a:t>_______________cm3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59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5867400" cy="5793507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95288"/>
            <a:ext cx="837247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211144" cy="864096"/>
          </a:xfrm>
        </p:spPr>
        <p:txBody>
          <a:bodyPr>
            <a:noAutofit/>
          </a:bodyPr>
          <a:lstStyle/>
          <a:p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 smtClean="0"/>
              <a:t/>
            </a:r>
            <a:br>
              <a:rPr lang="hr-HR" sz="3600" dirty="0" smtClean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264696" cy="2824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8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-Lab-PowerPoint-Template-147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Science-Lab-PowerPoint-Template-1474</Template>
  <TotalTime>97</TotalTime>
  <Words>356</Words>
  <Application>Microsoft Office PowerPoint</Application>
  <PresentationFormat>On-screen Show (4:3)</PresentationFormat>
  <Paragraphs>35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Science-Lab-PowerPoint-Template-1474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15</cp:revision>
  <dcterms:created xsi:type="dcterms:W3CDTF">2020-03-30T19:51:29Z</dcterms:created>
  <dcterms:modified xsi:type="dcterms:W3CDTF">2020-04-01T08:20:55Z</dcterms:modified>
</cp:coreProperties>
</file>