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77" r:id="rId5"/>
    <p:sldId id="267" r:id="rId6"/>
    <p:sldId id="260" r:id="rId7"/>
    <p:sldId id="261" r:id="rId8"/>
    <p:sldId id="278" r:id="rId9"/>
    <p:sldId id="281" r:id="rId10"/>
    <p:sldId id="279" r:id="rId11"/>
    <p:sldId id="280" r:id="rId12"/>
    <p:sldId id="262" r:id="rId13"/>
    <p:sldId id="266" r:id="rId14"/>
    <p:sldId id="264" r:id="rId15"/>
    <p:sldId id="265" r:id="rId16"/>
    <p:sldId id="263" r:id="rId17"/>
    <p:sldId id="268" r:id="rId18"/>
    <p:sldId id="269" r:id="rId19"/>
    <p:sldId id="271" r:id="rId20"/>
    <p:sldId id="273" r:id="rId21"/>
    <p:sldId id="274" r:id="rId22"/>
    <p:sldId id="275" r:id="rId23"/>
    <p:sldId id="276" r:id="rId24"/>
    <p:sldId id="282" r:id="rId25"/>
    <p:sldId id="270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5F80-DF20-4A98-90DC-FBDC49C366AA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93412-6BD9-46B8-8D56-5FD3CBAAF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3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3412-6BD9-46B8-8D56-5FD3CBAAF0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3C0DAC-D7EC-4E61-8113-8F8C674C0599}" type="datetimeFigureOut">
              <a:rPr lang="en-US" smtClean="0"/>
              <a:pPr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D4BE24-E6D0-4C86-AF5F-4DF5F94D1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heel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ČLANOVI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ARTICLES</a:t>
            </a:r>
            <a:endParaRPr lang="en-US" dirty="0"/>
          </a:p>
        </p:txBody>
      </p:sp>
      <p:pic>
        <p:nvPicPr>
          <p:cNvPr id="2053" name="Picture 5" descr="C:\Documents and Settings\Lucija\Local Settings\Temporary Internet Files\Content.IE5\1IMOY3Y6\MP9002896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3657600" cy="244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ODREĐENI ČLAN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/>
              <a:t>Određeni</a:t>
            </a:r>
            <a:r>
              <a:rPr lang="hr-HR" sz="3600" dirty="0" smtClean="0"/>
              <a:t> član je </a:t>
            </a:r>
            <a:r>
              <a:rPr lang="hr-HR" sz="5400" b="1" dirty="0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hr-HR" sz="5400" b="1" dirty="0" smtClean="0"/>
              <a:t> </a:t>
            </a:r>
            <a:endParaRPr lang="hr-HR" sz="3600" b="1" dirty="0" smtClean="0"/>
          </a:p>
          <a:p>
            <a:pPr algn="ctr"/>
            <a:endParaRPr lang="hr-HR" sz="3600" dirty="0" smtClean="0"/>
          </a:p>
          <a:p>
            <a:pPr algn="ctr"/>
            <a:r>
              <a:rPr lang="hr-HR" sz="3600" dirty="0" smtClean="0"/>
              <a:t>Dolazi od </a:t>
            </a:r>
            <a:r>
              <a:rPr lang="hr-HR" sz="3600" b="1" i="1" dirty="0" smtClean="0">
                <a:solidFill>
                  <a:schemeClr val="accent3">
                    <a:lumMod val="75000"/>
                  </a:schemeClr>
                </a:solidFill>
              </a:rPr>
              <a:t>this </a:t>
            </a:r>
            <a:r>
              <a:rPr lang="hr-HR" sz="3600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hr-HR" sz="3600" b="1" i="1" dirty="0" smtClean="0">
                <a:solidFill>
                  <a:schemeClr val="accent3">
                    <a:lumMod val="75000"/>
                  </a:schemeClr>
                </a:solidFill>
              </a:rPr>
              <a:t>that</a:t>
            </a:r>
            <a:endParaRPr lang="en-US" sz="36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60648"/>
            <a:ext cx="8503920" cy="583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 algn="ctr"/>
            <a:r>
              <a:rPr lang="hr-HR" sz="4000" dirty="0" smtClean="0">
                <a:solidFill>
                  <a:srgbClr val="FF0000"/>
                </a:solidFill>
              </a:rPr>
              <a:t>Open </a:t>
            </a:r>
            <a:r>
              <a:rPr lang="hr-HR" sz="6000" dirty="0" smtClean="0">
                <a:solidFill>
                  <a:srgbClr val="C00000"/>
                </a:solidFill>
              </a:rPr>
              <a:t>a</a:t>
            </a:r>
            <a:r>
              <a:rPr lang="hr-HR" sz="4000" dirty="0" smtClean="0">
                <a:solidFill>
                  <a:srgbClr val="FF0000"/>
                </a:solidFill>
              </a:rPr>
              <a:t> window.</a:t>
            </a:r>
            <a:endParaRPr lang="hr-HR" sz="4000" dirty="0" smtClean="0"/>
          </a:p>
          <a:p>
            <a:pPr algn="ctr">
              <a:buNone/>
            </a:pPr>
            <a:r>
              <a:rPr lang="hr-HR" sz="4000" dirty="0" smtClean="0">
                <a:solidFill>
                  <a:srgbClr val="FF0000"/>
                </a:solidFill>
              </a:rPr>
              <a:t>(</a:t>
            </a:r>
            <a:r>
              <a:rPr lang="hr-HR" sz="2800" dirty="0" smtClean="0">
                <a:solidFill>
                  <a:srgbClr val="FF0000"/>
                </a:solidFill>
              </a:rPr>
              <a:t>bilo koji prozor u sobi</a:t>
            </a:r>
            <a:r>
              <a:rPr lang="hr-HR" sz="400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endParaRPr lang="hr-HR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hr-HR" sz="4000" dirty="0" smtClean="0">
              <a:solidFill>
                <a:srgbClr val="FF0000"/>
              </a:solidFill>
            </a:endParaRPr>
          </a:p>
          <a:p>
            <a:pPr algn="ctr"/>
            <a:r>
              <a:rPr lang="hr-HR" sz="4000" dirty="0" smtClean="0">
                <a:solidFill>
                  <a:srgbClr val="FF0000"/>
                </a:solidFill>
              </a:rPr>
              <a:t>Open </a:t>
            </a:r>
            <a:r>
              <a:rPr lang="hr-HR" sz="5200" dirty="0" smtClean="0">
                <a:solidFill>
                  <a:srgbClr val="C00000"/>
                </a:solidFill>
              </a:rPr>
              <a:t>the</a:t>
            </a:r>
            <a:r>
              <a:rPr lang="hr-HR" sz="4000" dirty="0" smtClean="0">
                <a:solidFill>
                  <a:srgbClr val="FF0000"/>
                </a:solidFill>
              </a:rPr>
              <a:t> window.</a:t>
            </a:r>
          </a:p>
          <a:p>
            <a:pPr algn="ctr">
              <a:buNone/>
            </a:pPr>
            <a:r>
              <a:rPr lang="hr-HR" sz="4000" dirty="0" smtClean="0">
                <a:solidFill>
                  <a:srgbClr val="FF0000"/>
                </a:solidFill>
              </a:rPr>
              <a:t>(</a:t>
            </a:r>
            <a:r>
              <a:rPr lang="hr-HR" sz="2400" dirty="0" smtClean="0">
                <a:solidFill>
                  <a:srgbClr val="FF0000"/>
                </a:solidFill>
              </a:rPr>
              <a:t>upravo TAJ / OVAJ / JEDINI PROZOR u sobi!</a:t>
            </a:r>
            <a:r>
              <a:rPr lang="hr-HR" sz="4000" dirty="0" smtClean="0">
                <a:solidFill>
                  <a:srgbClr val="FF0000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Lucija\Local Settings\Temporary Internet Files\Content.IE5\1IMOY3Y6\MP9004140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1855068" cy="2924944"/>
          </a:xfrm>
          <a:prstGeom prst="rect">
            <a:avLst/>
          </a:prstGeom>
          <a:noFill/>
        </p:spPr>
      </p:pic>
      <p:pic>
        <p:nvPicPr>
          <p:cNvPr id="12292" name="Picture 4" descr="C:\Documents and Settings\Lucija\Local Settings\Temporary Internet Files\Content.IE5\1IMOY3Y6\MM90033677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0648"/>
            <a:ext cx="1728192" cy="2088232"/>
          </a:xfrm>
          <a:prstGeom prst="rect">
            <a:avLst/>
          </a:prstGeom>
          <a:noFill/>
        </p:spPr>
      </p:pic>
      <p:pic>
        <p:nvPicPr>
          <p:cNvPr id="12293" name="Picture 5" descr="C:\Documents and Settings\Lucija\Local Settings\Temporary Internet Files\Content.IE5\7G3FPZVJ\MP90044268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068960"/>
            <a:ext cx="1626870" cy="10706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Određeni član koristimo: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hr-HR" dirty="0" smtClean="0"/>
              <a:t>Kada nam je već nešto </a:t>
            </a:r>
            <a:r>
              <a:rPr lang="hr-HR" b="1" dirty="0" smtClean="0"/>
              <a:t>poznato</a:t>
            </a:r>
            <a:r>
              <a:rPr lang="hr-HR" dirty="0" smtClean="0"/>
              <a:t>, odnosno spomenuto u razgovoru i znamo </a:t>
            </a:r>
            <a:r>
              <a:rPr lang="hr-HR" b="1" u="sng" dirty="0" smtClean="0"/>
              <a:t>TOČNO</a:t>
            </a:r>
            <a:r>
              <a:rPr lang="hr-HR" dirty="0" smtClean="0"/>
              <a:t> na što se misli.</a:t>
            </a:r>
          </a:p>
          <a:p>
            <a:pPr marL="514350" indent="-514350">
              <a:buNone/>
            </a:pPr>
            <a:endParaRPr lang="hr-HR" dirty="0"/>
          </a:p>
          <a:p>
            <a:pPr marL="514350" indent="-514350"/>
            <a:r>
              <a:rPr lang="hr-HR" i="1" dirty="0" smtClean="0"/>
              <a:t>I see </a:t>
            </a:r>
            <a:r>
              <a:rPr lang="hr-HR" b="1" i="1" u="sng" dirty="0" smtClean="0"/>
              <a:t>a brown dog</a:t>
            </a:r>
            <a:r>
              <a:rPr lang="hr-HR" i="1" dirty="0" smtClean="0"/>
              <a:t>. </a:t>
            </a:r>
            <a:r>
              <a:rPr lang="hr-HR" b="1" i="1" u="sng" dirty="0" smtClean="0">
                <a:solidFill>
                  <a:srgbClr val="FF0000"/>
                </a:solidFill>
              </a:rPr>
              <a:t>The dog </a:t>
            </a:r>
            <a:r>
              <a:rPr lang="hr-HR" i="1" dirty="0" smtClean="0"/>
              <a:t>looks very sad.</a:t>
            </a:r>
          </a:p>
          <a:p>
            <a:pPr marL="514350" indent="-514350"/>
            <a:r>
              <a:rPr lang="hr-HR" i="1" dirty="0" smtClean="0"/>
              <a:t>I saw </a:t>
            </a:r>
            <a:r>
              <a:rPr lang="hr-HR" b="1" i="1" u="sng" dirty="0" smtClean="0"/>
              <a:t>a film </a:t>
            </a:r>
            <a:r>
              <a:rPr lang="hr-HR" i="1" dirty="0" smtClean="0"/>
              <a:t>on TV. I didn’t like </a:t>
            </a:r>
            <a:r>
              <a:rPr lang="hr-HR" b="1" i="1" u="sng" dirty="0" smtClean="0">
                <a:solidFill>
                  <a:srgbClr val="FF0000"/>
                </a:solidFill>
              </a:rPr>
              <a:t>the film</a:t>
            </a:r>
            <a:r>
              <a:rPr lang="hr-HR" i="1" dirty="0" smtClean="0"/>
              <a:t>.</a:t>
            </a:r>
          </a:p>
          <a:p>
            <a:pPr marL="514350" indent="-514350"/>
            <a:r>
              <a:rPr lang="hr-HR" i="1" dirty="0" smtClean="0"/>
              <a:t>In </a:t>
            </a:r>
            <a:r>
              <a:rPr lang="hr-HR" i="1" dirty="0" smtClean="0">
                <a:solidFill>
                  <a:srgbClr val="FF0000"/>
                </a:solidFill>
              </a:rPr>
              <a:t>the pub the Englishman, the Irishman, the Scotsman and the Welshman </a:t>
            </a:r>
            <a:r>
              <a:rPr lang="hr-HR" i="1" dirty="0" smtClean="0"/>
              <a:t>drank a lot of beer.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11267" name="Picture 3" descr="C:\Documents and Settings\Lucija\Local Settings\Temporary Internet Files\Content.IE5\1IMOY3Y6\MM90028408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157192"/>
            <a:ext cx="1086222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Primjer: </a:t>
            </a:r>
          </a:p>
          <a:p>
            <a:pPr algn="ctr">
              <a:buNone/>
            </a:pPr>
            <a:endParaRPr lang="hr-H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endParaRPr lang="hr-HR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There is A mountain far away.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And on THE mountain stands A tree.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And on THE tree there is A branch.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And on THE branch there is A nest.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And in THE nest there is AN egg.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And in THE egg there is A bird.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One day THE bird will fly.</a:t>
            </a:r>
          </a:p>
          <a:p>
            <a:pPr algn="ctr">
              <a:buNone/>
            </a:pPr>
            <a:r>
              <a:rPr lang="hr-HR" sz="2800" dirty="0" smtClean="0">
                <a:solidFill>
                  <a:schemeClr val="accent3">
                    <a:lumMod val="75000"/>
                  </a:schemeClr>
                </a:solidFill>
              </a:rPr>
              <a:t>One day we will be free.</a:t>
            </a:r>
          </a:p>
          <a:p>
            <a:pPr algn="ctr">
              <a:buNone/>
            </a:pPr>
            <a:endParaRPr lang="hr-HR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hr-HR" sz="2400" i="1" dirty="0" smtClean="0">
                <a:solidFill>
                  <a:schemeClr val="accent3">
                    <a:lumMod val="75000"/>
                  </a:schemeClr>
                </a:solidFill>
              </a:rPr>
              <a:t>old folk song</a:t>
            </a:r>
            <a:r>
              <a:rPr lang="hr-HR" sz="24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7172" name="Picture 4" descr="C:\Documents and Settings\Lucija\Local Settings\Temporary Internet Files\Content.IE5\BHDJDN98\MP9004226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77072"/>
            <a:ext cx="1656184" cy="1844824"/>
          </a:xfrm>
          <a:prstGeom prst="rect">
            <a:avLst/>
          </a:prstGeom>
          <a:noFill/>
        </p:spPr>
      </p:pic>
      <p:pic>
        <p:nvPicPr>
          <p:cNvPr id="7173" name="Picture 5" descr="C:\Documents and Settings\Lucija\Local Settings\Temporary Internet Files\Content.IE5\BHDJDN98\MP9004372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1832248" cy="2222376"/>
          </a:xfrm>
          <a:prstGeom prst="rect">
            <a:avLst/>
          </a:prstGeom>
          <a:noFill/>
        </p:spPr>
      </p:pic>
      <p:pic>
        <p:nvPicPr>
          <p:cNvPr id="7176" name="Picture 8" descr="C:\Documents and Settings\Lucija\Local Settings\Temporary Internet Files\Content.IE5\LZSA3T0E\MP9004483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0648"/>
            <a:ext cx="2449949" cy="1412776"/>
          </a:xfrm>
          <a:prstGeom prst="rect">
            <a:avLst/>
          </a:prstGeom>
          <a:noFill/>
        </p:spPr>
      </p:pic>
      <p:pic>
        <p:nvPicPr>
          <p:cNvPr id="5122" name="Picture 2" descr="C:\Documents and Settings\Lucija\Local Settings\Temporary Internet Files\Content.IE5\7G3FPZVJ\MP90040754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88840"/>
            <a:ext cx="896876" cy="1416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57214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2) Ispred imenica koje su </a:t>
            </a:r>
            <a:r>
              <a:rPr lang="hr-HR" dirty="0" smtClean="0">
                <a:solidFill>
                  <a:srgbClr val="FF0000"/>
                </a:solidFill>
              </a:rPr>
              <a:t>jedinstvene (jedine) </a:t>
            </a:r>
            <a:r>
              <a:rPr lang="hr-HR" dirty="0" smtClean="0"/>
              <a:t> u određenom kontekstu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the Sun </a:t>
            </a:r>
            <a:r>
              <a:rPr lang="hr-HR" sz="2800" dirty="0" smtClean="0"/>
              <a:t>(veliko slovo ako se misli na sunce kao središte našeg planetarnog sustava) ; the Earth, the Moon, ...</a:t>
            </a:r>
          </a:p>
          <a:p>
            <a:r>
              <a:rPr lang="hr-HR" sz="2800" dirty="0" smtClean="0"/>
              <a:t>the President, the Prime Minister, the Queen, the Pope, </a:t>
            </a:r>
          </a:p>
          <a:p>
            <a:r>
              <a:rPr lang="hr-HR" sz="2800" dirty="0" smtClean="0"/>
              <a:t>The headmaster / the headmistress, the boss</a:t>
            </a:r>
          </a:p>
          <a:p>
            <a:pPr>
              <a:buNone/>
            </a:pPr>
            <a:endParaRPr lang="hr-HR" sz="2800" dirty="0"/>
          </a:p>
          <a:p>
            <a:pPr>
              <a:buNone/>
            </a:pPr>
            <a:r>
              <a:rPr lang="hr-HR" sz="2800" dirty="0" smtClean="0"/>
              <a:t>3) </a:t>
            </a:r>
            <a:r>
              <a:rPr lang="hr-HR" dirty="0" smtClean="0"/>
              <a:t>S instrumentima:</a:t>
            </a:r>
          </a:p>
          <a:p>
            <a:r>
              <a:rPr lang="hr-HR" dirty="0" smtClean="0"/>
              <a:t>the piano, the guitar, the horn, the drums, ...</a:t>
            </a:r>
            <a:endParaRPr lang="hr-HR" sz="2800" dirty="0" smtClean="0"/>
          </a:p>
          <a:p>
            <a:endParaRPr lang="hr-HR" sz="2800" dirty="0"/>
          </a:p>
          <a:p>
            <a:endParaRPr lang="hr-HR" sz="2800" dirty="0"/>
          </a:p>
          <a:p>
            <a:pPr>
              <a:buNone/>
            </a:pPr>
            <a:endParaRPr lang="hr-HR" sz="2800" dirty="0" smtClean="0"/>
          </a:p>
          <a:p>
            <a:endParaRPr lang="en-US" sz="2800" dirty="0"/>
          </a:p>
        </p:txBody>
      </p:sp>
      <p:pic>
        <p:nvPicPr>
          <p:cNvPr id="6146" name="Picture 2" descr="C:\Documents and Settings\Lucija\Local Settings\Temporary Internet Files\Content.IE5\1IMOY3Y6\MM90028275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60909" cy="1008112"/>
          </a:xfrm>
          <a:prstGeom prst="rect">
            <a:avLst/>
          </a:prstGeom>
          <a:noFill/>
        </p:spPr>
      </p:pic>
      <p:pic>
        <p:nvPicPr>
          <p:cNvPr id="6148" name="Picture 4" descr="C:\Documents and Settings\Lucija\Local Settings\Temporary Internet Files\Content.IE5\7G3FPZVJ\MM90023629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733256"/>
            <a:ext cx="1231007" cy="648072"/>
          </a:xfrm>
          <a:prstGeom prst="rect">
            <a:avLst/>
          </a:prstGeom>
          <a:noFill/>
        </p:spPr>
      </p:pic>
      <p:pic>
        <p:nvPicPr>
          <p:cNvPr id="6149" name="Picture 5" descr="C:\Documents and Settings\Lucija\Local Settings\Temporary Internet Files\Content.IE5\KSPBT1F9\MM90028395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589240"/>
            <a:ext cx="1000125" cy="1038225"/>
          </a:xfrm>
          <a:prstGeom prst="rect">
            <a:avLst/>
          </a:prstGeom>
          <a:noFill/>
        </p:spPr>
      </p:pic>
      <p:pic>
        <p:nvPicPr>
          <p:cNvPr id="6150" name="Picture 6" descr="C:\Documents and Settings\Lucija\Local Settings\Temporary Internet Files\Content.IE5\ZYOYNFE2\MM90028356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805264"/>
            <a:ext cx="1000125" cy="409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2565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5) Ispred rednih brojeva:</a:t>
            </a:r>
          </a:p>
          <a:p>
            <a:pPr>
              <a:buNone/>
            </a:pPr>
            <a:endParaRPr lang="hr-HR" dirty="0" smtClean="0"/>
          </a:p>
          <a:p>
            <a:r>
              <a:rPr lang="hr-HR" i="1" dirty="0"/>
              <a:t>t</a:t>
            </a:r>
            <a:r>
              <a:rPr lang="hr-HR" i="1" dirty="0" smtClean="0"/>
              <a:t>he first, the second, the twenty-second, the thirty-fifth, the fiftieth birthday...</a:t>
            </a:r>
          </a:p>
          <a:p>
            <a:pPr>
              <a:buNone/>
            </a:pPr>
            <a:endParaRPr lang="hr-HR" dirty="0"/>
          </a:p>
          <a:p>
            <a:pPr marL="514350" indent="-514350">
              <a:buNone/>
            </a:pPr>
            <a:r>
              <a:rPr lang="hr-HR" dirty="0" smtClean="0"/>
              <a:t>6) Ispred pridjeva u superlativu:</a:t>
            </a:r>
          </a:p>
          <a:p>
            <a:pPr marL="514350" indent="-514350"/>
            <a:r>
              <a:rPr lang="hr-HR" i="1" dirty="0" smtClean="0"/>
              <a:t>the biggest, the highest, the most famous, the best, the worst, the most dangerous...</a:t>
            </a:r>
          </a:p>
          <a:p>
            <a:pPr marL="514350" indent="-514350"/>
            <a:endParaRPr lang="hr-HR" i="1" dirty="0" smtClean="0"/>
          </a:p>
          <a:p>
            <a:pPr marL="514350" indent="-514350">
              <a:buNone/>
            </a:pPr>
            <a:r>
              <a:rPr lang="hr-HR" i="1" dirty="0" smtClean="0"/>
              <a:t>7) Ispred prezimena (kada mislimo na CIJELU obitelj): the Simpsons, the Smiths, the Horvats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6146" name="Picture 2" descr="C:\Documents and Settings\Lucija\Local Settings\Temporary Internet Files\Content.IE5\BHDJDN98\MP9004421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77272"/>
            <a:ext cx="1872208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Određeni član + nazivi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Pustinja, planinskih lanaca, rijeka, mora i oceana (ali ne i jezera!):</a:t>
            </a:r>
          </a:p>
          <a:p>
            <a:pPr>
              <a:buNone/>
            </a:pPr>
            <a:r>
              <a:rPr lang="hr-HR" i="1" dirty="0">
                <a:solidFill>
                  <a:srgbClr val="FF0000"/>
                </a:solidFill>
              </a:rPr>
              <a:t>t</a:t>
            </a:r>
            <a:r>
              <a:rPr lang="hr-HR" i="1" dirty="0" smtClean="0">
                <a:solidFill>
                  <a:srgbClr val="FF0000"/>
                </a:solidFill>
              </a:rPr>
              <a:t>he Sahara Desert, the Alps, the River Drava, </a:t>
            </a:r>
          </a:p>
          <a:p>
            <a:pPr>
              <a:buNone/>
            </a:pPr>
            <a:r>
              <a:rPr lang="hr-HR" i="1" dirty="0">
                <a:solidFill>
                  <a:srgbClr val="FF0000"/>
                </a:solidFill>
              </a:rPr>
              <a:t>t</a:t>
            </a:r>
            <a:r>
              <a:rPr lang="hr-HR" i="1" dirty="0" smtClean="0">
                <a:solidFill>
                  <a:srgbClr val="FF0000"/>
                </a:solidFill>
              </a:rPr>
              <a:t>he Adriatic Sea, the Mediterranean, </a:t>
            </a:r>
          </a:p>
          <a:p>
            <a:pPr>
              <a:buNone/>
            </a:pPr>
            <a:r>
              <a:rPr lang="hr-HR" i="1" dirty="0">
                <a:solidFill>
                  <a:srgbClr val="FF0000"/>
                </a:solidFill>
              </a:rPr>
              <a:t>t</a:t>
            </a:r>
            <a:r>
              <a:rPr lang="hr-HR" i="1" dirty="0" smtClean="0">
                <a:solidFill>
                  <a:srgbClr val="FF0000"/>
                </a:solidFill>
              </a:rPr>
              <a:t>he Atlantic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r>
              <a:rPr lang="hr-HR" dirty="0" smtClean="0"/>
              <a:t>Nazivi zemalja koji su u </a:t>
            </a:r>
            <a:r>
              <a:rPr lang="hr-HR" dirty="0" smtClean="0">
                <a:solidFill>
                  <a:srgbClr val="FF0000"/>
                </a:solidFill>
              </a:rPr>
              <a:t>množini</a:t>
            </a:r>
            <a:r>
              <a:rPr lang="hr-HR" dirty="0" smtClean="0"/>
              <a:t>:</a:t>
            </a:r>
          </a:p>
          <a:p>
            <a:pPr>
              <a:buNone/>
            </a:pPr>
            <a:r>
              <a:rPr lang="hr-HR" dirty="0">
                <a:solidFill>
                  <a:srgbClr val="FF0000"/>
                </a:solidFill>
              </a:rPr>
              <a:t>t</a:t>
            </a:r>
            <a:r>
              <a:rPr lang="hr-HR" dirty="0" smtClean="0">
                <a:solidFill>
                  <a:srgbClr val="FF0000"/>
                </a:solidFill>
              </a:rPr>
              <a:t>he Netherlands, the USA, the EU,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Lucija\Local Settings\Temporary Internet Files\Content.IE5\7M4E4IWA\MP9004386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256184" cy="1152128"/>
          </a:xfrm>
          <a:prstGeom prst="rect">
            <a:avLst/>
          </a:prstGeom>
          <a:noFill/>
        </p:spPr>
      </p:pic>
      <p:pic>
        <p:nvPicPr>
          <p:cNvPr id="5123" name="Picture 3" descr="C:\Documents and Settings\Lucija\Local Settings\Temporary Internet Files\Content.IE5\LZSA3T0E\MP90044454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483768" cy="3060594"/>
          </a:xfrm>
          <a:prstGeom prst="rect">
            <a:avLst/>
          </a:prstGeom>
          <a:noFill/>
        </p:spPr>
      </p:pic>
      <p:pic>
        <p:nvPicPr>
          <p:cNvPr id="5124" name="Picture 4" descr="C:\Documents and Settings\Lucija\Local Settings\Temporary Internet Files\Content.IE5\VF0ALBWR\MP9004027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1872208" cy="1152128"/>
          </a:xfrm>
          <a:prstGeom prst="rect">
            <a:avLst/>
          </a:prstGeom>
          <a:noFill/>
        </p:spPr>
      </p:pic>
      <p:pic>
        <p:nvPicPr>
          <p:cNvPr id="7170" name="Picture 2" descr="C:\Documents and Settings\Lucija\Local Settings\Temporary Internet Files\Content.IE5\1IMOY3Y6\MP90039957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589240"/>
            <a:ext cx="1224136" cy="7737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hr-HR" dirty="0" smtClean="0"/>
              <a:t>Nazivi zemalja koji u sebi sadrže imenicu REPUBLIKA, KRALJEVSTVO, itd. </a:t>
            </a:r>
          </a:p>
          <a:p>
            <a:r>
              <a:rPr lang="hr-HR" dirty="0" smtClean="0"/>
              <a:t>Imaju OF u nazivu </a:t>
            </a:r>
          </a:p>
          <a:p>
            <a:endParaRPr lang="hr-HR" dirty="0"/>
          </a:p>
          <a:p>
            <a:r>
              <a:rPr lang="hr-HR" dirty="0" smtClean="0">
                <a:solidFill>
                  <a:srgbClr val="FF0000"/>
                </a:solidFill>
              </a:rPr>
              <a:t>THE CZECH REPUBLIC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THE UNITED KINGDOM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THE PEOPLE’S REPUBLIC OF CHINA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THE REPUBLIC OF IRELAND </a:t>
            </a:r>
          </a:p>
          <a:p>
            <a:r>
              <a:rPr lang="hr-HR" u="sng" dirty="0" smtClean="0">
                <a:solidFill>
                  <a:srgbClr val="FF0000"/>
                </a:solidFill>
              </a:rPr>
              <a:t>THE REPUBLIC OF </a:t>
            </a:r>
            <a:r>
              <a:rPr lang="hr-HR" dirty="0" smtClean="0">
                <a:solidFill>
                  <a:srgbClr val="FF0000"/>
                </a:solidFill>
              </a:rPr>
              <a:t>CROATIA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Ali: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CROATIA</a:t>
            </a: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4098" name="Picture 2" descr="C:\Documents and Settings\Lucija\Local Settings\Temporary Internet Files\Content.IE5\BHDJDN98\MM90017829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996952"/>
            <a:ext cx="2232248" cy="2376264"/>
          </a:xfrm>
          <a:prstGeom prst="rect">
            <a:avLst/>
          </a:prstGeom>
          <a:noFill/>
        </p:spPr>
      </p:pic>
      <p:pic>
        <p:nvPicPr>
          <p:cNvPr id="8197" name="Picture 5" descr="C:\Documents and Settings\Lucija\Local Settings\Temporary Internet Files\Content.IE5\KSPBT1F9\MM90018653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7152"/>
            <a:ext cx="172819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hr-HR" dirty="0" smtClean="0"/>
              <a:t>Kada se misli na DIO svijeta također koristimo određeni član (i veliko početno slovo), npr.:</a:t>
            </a:r>
          </a:p>
          <a:p>
            <a:pPr>
              <a:buNone/>
            </a:pPr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t</a:t>
            </a:r>
            <a:r>
              <a:rPr lang="hr-HR" dirty="0" smtClean="0">
                <a:solidFill>
                  <a:srgbClr val="FF0000"/>
                </a:solidFill>
              </a:rPr>
              <a:t>he West, the Middle East, the Far East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/>
              <a:t>The + nazivi kazališta, kina,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The Cinestar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The Croatian National Theatre 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ČLANOVE najčešće </a:t>
            </a:r>
            <a:r>
              <a:rPr lang="hr-HR" sz="3600" b="1" dirty="0" smtClean="0">
                <a:solidFill>
                  <a:srgbClr val="FF0000"/>
                </a:solidFill>
              </a:rPr>
              <a:t>izostavljamo</a:t>
            </a:r>
            <a:r>
              <a:rPr lang="hr-HR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Ispred apstraktnih imenica: </a:t>
            </a:r>
            <a:r>
              <a:rPr lang="hr-HR" dirty="0" smtClean="0">
                <a:solidFill>
                  <a:srgbClr val="FF0000"/>
                </a:solidFill>
              </a:rPr>
              <a:t>love, happines, beauty...:</a:t>
            </a:r>
          </a:p>
          <a:p>
            <a:pPr>
              <a:buNone/>
            </a:pPr>
            <a:r>
              <a:rPr lang="hr-HR" i="1" dirty="0" smtClean="0">
                <a:solidFill>
                  <a:srgbClr val="FF0000"/>
                </a:solidFill>
              </a:rPr>
              <a:t>Beauty</a:t>
            </a:r>
            <a:r>
              <a:rPr lang="hr-HR" i="1" dirty="0" smtClean="0"/>
              <a:t> doesn’t last forever</a:t>
            </a:r>
            <a:r>
              <a:rPr lang="hr-HR" dirty="0" smtClean="0"/>
              <a:t>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Ispred vlastitih imena, imena država, gradova i kontinenata:</a:t>
            </a:r>
          </a:p>
          <a:p>
            <a:pPr>
              <a:buNone/>
            </a:pPr>
            <a:r>
              <a:rPr lang="hr-HR" i="1" dirty="0" smtClean="0">
                <a:solidFill>
                  <a:srgbClr val="FF0000"/>
                </a:solidFill>
              </a:rPr>
              <a:t>Zagreb</a:t>
            </a:r>
            <a:r>
              <a:rPr lang="hr-HR" i="1" dirty="0" smtClean="0"/>
              <a:t> is the capital of </a:t>
            </a:r>
            <a:r>
              <a:rPr lang="hr-HR" i="1" dirty="0" smtClean="0">
                <a:solidFill>
                  <a:srgbClr val="FF0000"/>
                </a:solidFill>
              </a:rPr>
              <a:t>Croatia</a:t>
            </a:r>
            <a:r>
              <a:rPr lang="hr-HR" dirty="0" smtClean="0"/>
              <a:t>. ; </a:t>
            </a:r>
            <a:r>
              <a:rPr lang="hr-HR" dirty="0" smtClean="0">
                <a:solidFill>
                  <a:srgbClr val="FF0000"/>
                </a:solidFill>
              </a:rPr>
              <a:t>Europe, Asia, North America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Ispred imena ULICA, TRGOVA, PARKOVA, MOSTOVA..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Central Park is in New York.  This is Varaždinska Street. 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Jelačić Square is in Zagreb.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Kada posvojna zamjenica stoji ispred imenice:</a:t>
            </a:r>
          </a:p>
          <a:p>
            <a:pPr>
              <a:buNone/>
            </a:pPr>
            <a:r>
              <a:rPr lang="hr-HR" i="1" dirty="0" smtClean="0">
                <a:solidFill>
                  <a:srgbClr val="FF0000"/>
                </a:solidFill>
              </a:rPr>
              <a:t>my </a:t>
            </a:r>
            <a:r>
              <a:rPr lang="hr-HR" i="1" dirty="0" smtClean="0"/>
              <a:t>book, </a:t>
            </a:r>
            <a:r>
              <a:rPr lang="hr-HR" i="1" dirty="0" smtClean="0">
                <a:solidFill>
                  <a:srgbClr val="FF0000"/>
                </a:solidFill>
              </a:rPr>
              <a:t>my </a:t>
            </a:r>
            <a:r>
              <a:rPr lang="hr-HR" i="1" dirty="0" smtClean="0"/>
              <a:t>blue dress, </a:t>
            </a:r>
            <a:r>
              <a:rPr lang="hr-HR" i="1" dirty="0" smtClean="0">
                <a:solidFill>
                  <a:srgbClr val="FF0000"/>
                </a:solidFill>
              </a:rPr>
              <a:t>his</a:t>
            </a:r>
            <a:r>
              <a:rPr lang="hr-HR" i="1" dirty="0" smtClean="0"/>
              <a:t> big round table</a:t>
            </a:r>
            <a:r>
              <a:rPr lang="hr-HR" dirty="0" smtClean="0"/>
              <a:t>...</a:t>
            </a:r>
            <a:endParaRPr lang="en-US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>
              <a:buNone/>
            </a:pPr>
            <a:r>
              <a:rPr lang="hr-HR" dirty="0" smtClean="0"/>
              <a:t>U engleskom jeziku razlikujemo </a:t>
            </a:r>
            <a:r>
              <a:rPr lang="hr-HR" sz="3900" u="sng" dirty="0" smtClean="0">
                <a:solidFill>
                  <a:schemeClr val="accent3">
                    <a:lumMod val="75000"/>
                  </a:schemeClr>
                </a:solidFill>
              </a:rPr>
              <a:t>određene</a:t>
            </a:r>
            <a:r>
              <a:rPr lang="hr-HR" sz="3900" u="sng" dirty="0" smtClean="0"/>
              <a:t> </a:t>
            </a:r>
            <a:r>
              <a:rPr lang="hr-HR" dirty="0" smtClean="0"/>
              <a:t>i </a:t>
            </a:r>
            <a:r>
              <a:rPr lang="hr-HR" sz="3900" u="sng" dirty="0" smtClean="0">
                <a:solidFill>
                  <a:schemeClr val="accent3">
                    <a:lumMod val="75000"/>
                  </a:schemeClr>
                </a:solidFill>
              </a:rPr>
              <a:t>neodređene</a:t>
            </a:r>
            <a:r>
              <a:rPr lang="hr-HR" dirty="0" smtClean="0"/>
              <a:t> članove.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6000" dirty="0" smtClean="0">
                <a:solidFill>
                  <a:srgbClr val="FF0000"/>
                </a:solidFill>
                <a:latin typeface="Algerian" pitchFamily="82" charset="0"/>
              </a:rPr>
              <a:t>THE</a:t>
            </a:r>
          </a:p>
          <a:p>
            <a:pPr algn="ctr">
              <a:buNone/>
            </a:pPr>
            <a:r>
              <a:rPr lang="hr-HR" sz="6000" dirty="0" smtClean="0">
                <a:solidFill>
                  <a:srgbClr val="FF0000"/>
                </a:solidFill>
                <a:latin typeface="Algerian" pitchFamily="82" charset="0"/>
              </a:rPr>
              <a:t>A / AN</a:t>
            </a:r>
            <a:endParaRPr lang="hr-HR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hr-HR" dirty="0"/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8640"/>
            <a:ext cx="8503920" cy="5910408"/>
          </a:xfrm>
        </p:spPr>
        <p:txBody>
          <a:bodyPr/>
          <a:lstStyle/>
          <a:p>
            <a:r>
              <a:rPr lang="hr-HR" sz="2800" dirty="0" smtClean="0"/>
              <a:t>Ispred naziva jezera, otoka i planina u JEDNINI</a:t>
            </a:r>
            <a:r>
              <a:rPr lang="hr-HR" dirty="0" smtClean="0"/>
              <a:t> NEMA člana: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Vrana Lake is near Biograd.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Hvar is the sunniest Croatian island. 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ALI: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THE ALPS, THE HIMALAYAS, THE PLITVICE LAKES, THE BAHAMAS </a:t>
            </a:r>
            <a:r>
              <a:rPr lang="hr-HR" dirty="0" smtClean="0"/>
              <a:t>(nazivi u MNOŽINI!)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The Island of Hvar, the Island of Lastovo.... </a:t>
            </a:r>
            <a:r>
              <a:rPr lang="hr-HR" dirty="0" smtClean="0"/>
              <a:t>(of!)</a:t>
            </a: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Lucija\Local Settings\Temporary Internet Files\Content.IE5\BHDJDN98\MP9004440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80928"/>
            <a:ext cx="1650514" cy="1152128"/>
          </a:xfrm>
          <a:prstGeom prst="rect">
            <a:avLst/>
          </a:prstGeom>
          <a:noFill/>
        </p:spPr>
      </p:pic>
      <p:pic>
        <p:nvPicPr>
          <p:cNvPr id="3075" name="Picture 3" descr="C:\Documents and Settings\Lucija\Local Settings\Temporary Internet Files\Content.IE5\LZSA3T0E\MP9004441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44824"/>
            <a:ext cx="1872208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Ispred jezika, školskih predmeta, sportova, igara NEMA člana: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Can you speak Russian?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He loves football and tennis.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History and geography are my favourite school subjects. </a:t>
            </a:r>
          </a:p>
          <a:p>
            <a:r>
              <a:rPr lang="hr-HR" dirty="0" smtClean="0"/>
              <a:t>Ispred dana u tjednu i naziva mjeseci također nema člana: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See you on Monday!</a:t>
            </a:r>
          </a:p>
        </p:txBody>
      </p:sp>
      <p:pic>
        <p:nvPicPr>
          <p:cNvPr id="13314" name="Picture 2" descr="C:\Documents and Settings\Lucija\Local Settings\Temporary Internet Files\Content.IE5\1IMOY3Y6\MP9004227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132856"/>
            <a:ext cx="1224136" cy="10305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NEMA ČLANA ispred naziva za obroke!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Let’s have lunch together!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What time is dinner?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 descr="C:\Documents and Settings\Lucija\Local Settings\Temporary Internet Files\Content.IE5\VF0ALBWR\MP9004228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950986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FIKSNI IZRAZI U KOJIMA NEMA ČLANOVA: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Go to school / go to church / go to work / go home</a:t>
            </a:r>
          </a:p>
          <a:p>
            <a:r>
              <a:rPr lang="hr-HR" dirty="0" smtClean="0"/>
              <a:t>Go to prison / I am in prison (as a prisoner).</a:t>
            </a:r>
          </a:p>
          <a:p>
            <a:r>
              <a:rPr lang="hr-HR" dirty="0" smtClean="0"/>
              <a:t>Go to hospital / I am in hospital (as a patient).</a:t>
            </a: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Ali:</a:t>
            </a:r>
            <a:r>
              <a:rPr lang="hr-HR" dirty="0" smtClean="0"/>
              <a:t> </a:t>
            </a:r>
          </a:p>
          <a:p>
            <a:r>
              <a:rPr lang="hr-HR" dirty="0" smtClean="0"/>
              <a:t>I’m going to </a:t>
            </a:r>
            <a:r>
              <a:rPr lang="hr-HR" dirty="0" smtClean="0">
                <a:solidFill>
                  <a:srgbClr val="FF0000"/>
                </a:solidFill>
              </a:rPr>
              <a:t>the hospital </a:t>
            </a:r>
            <a:r>
              <a:rPr lang="hr-HR" dirty="0" smtClean="0"/>
              <a:t>/to </a:t>
            </a:r>
            <a:r>
              <a:rPr lang="hr-HR" dirty="0" smtClean="0">
                <a:solidFill>
                  <a:srgbClr val="FF0000"/>
                </a:solidFill>
              </a:rPr>
              <a:t>the prison </a:t>
            </a:r>
            <a:r>
              <a:rPr lang="hr-HR" dirty="0" smtClean="0"/>
              <a:t>to visit my boyfriend.  (</a:t>
            </a:r>
            <a:r>
              <a:rPr lang="hr-HR" b="1" u="sng" dirty="0" smtClean="0"/>
              <a:t>kao posjetitelj!!)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026" name="Picture 2" descr="C:\Documents and Settings\Lucija\Local Settings\Temporary Internet Files\Content.IE5\VF0ALBWR\MM90028673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1566465" cy="1455217"/>
          </a:xfrm>
          <a:prstGeom prst="rect">
            <a:avLst/>
          </a:prstGeom>
          <a:noFill/>
        </p:spPr>
      </p:pic>
      <p:pic>
        <p:nvPicPr>
          <p:cNvPr id="1027" name="Picture 3" descr="C:\Documents and Settings\Lucija\Local Settings\Temporary Internet Files\Content.IE5\7M4E4IWA\MP9004265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1844824" cy="1340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ck-as-a-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912768" cy="430907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Upotrijebi: A/AN, THE ili ostavi prazno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00882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My sister lives in _____big flat.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Where’s ____phone? In ____kitchen.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Most people are _____funny.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All you need is ____love!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I would like to be ___ astronaut.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____vegetarians don’t eat ______meat.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We have ___ university in Varaždin.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He lives in ____ Zagreb.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I have friends in ____Czech Republic.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 b="1" dirty="0" smtClean="0">
                <a:solidFill>
                  <a:schemeClr val="accent3">
                    <a:lumMod val="75000"/>
                  </a:schemeClr>
                </a:solidFill>
              </a:rPr>
              <a:t>____Adriatic Sea is very beautiful</a:t>
            </a:r>
            <a:endParaRPr lang="hr-HR" sz="1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1900" b="1" dirty="0" smtClean="0">
                <a:solidFill>
                  <a:schemeClr val="accent3">
                    <a:lumMod val="75000"/>
                  </a:schemeClr>
                </a:solidFill>
              </a:rPr>
              <a:t>She writes ____letter. _____letter is going to be very long.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900" b="1" dirty="0" smtClean="0">
                <a:solidFill>
                  <a:schemeClr val="accent3">
                    <a:lumMod val="75000"/>
                  </a:schemeClr>
                </a:solidFill>
              </a:rPr>
              <a:t>I think this is ____ interesting movie.</a:t>
            </a:r>
          </a:p>
          <a:p>
            <a:pPr marL="514350" indent="-514350">
              <a:buFont typeface="+mj-lt"/>
              <a:buAutoNum type="arabicPeriod"/>
            </a:pPr>
            <a:endParaRPr lang="hr-HR" sz="19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r-HR" sz="18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52356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Primjeri i definicije preuzeti iz:</a:t>
            </a:r>
          </a:p>
          <a:p>
            <a:pPr>
              <a:buNone/>
            </a:pPr>
            <a:endParaRPr lang="hr-HR" dirty="0" smtClean="0"/>
          </a:p>
          <a:p>
            <a:pPr marL="651510" indent="-514350">
              <a:buNone/>
            </a:pPr>
            <a:r>
              <a:rPr lang="hr-HR" sz="2400" dirty="0" smtClean="0"/>
              <a:t>1. </a:t>
            </a:r>
            <a:r>
              <a:rPr lang="hr-HR" sz="2400" i="1" dirty="0" smtClean="0"/>
              <a:t>Oxford English Grammar Course</a:t>
            </a:r>
            <a:r>
              <a:rPr lang="hr-HR" sz="2400" dirty="0" smtClean="0"/>
              <a:t>, M. Swan, C. Walter</a:t>
            </a:r>
          </a:p>
          <a:p>
            <a:pPr marL="651510" indent="-514350">
              <a:buNone/>
            </a:pPr>
            <a:endParaRPr lang="hr-HR" sz="2400" dirty="0" smtClean="0"/>
          </a:p>
          <a:p>
            <a:pPr marL="651510" indent="-514350">
              <a:buNone/>
            </a:pPr>
            <a:r>
              <a:rPr lang="hr-HR" sz="2400" dirty="0" smtClean="0"/>
              <a:t>2. </a:t>
            </a:r>
            <a:r>
              <a:rPr lang="hr-HR" sz="2400" i="1" dirty="0" smtClean="0"/>
              <a:t>Želim znati više 8, </a:t>
            </a:r>
            <a:r>
              <a:rPr lang="hr-HR" sz="2400" dirty="0" smtClean="0"/>
              <a:t>B. Brezigar, J. Zupančić, S. Perković</a:t>
            </a:r>
          </a:p>
          <a:p>
            <a:pPr marL="651510" indent="-514350">
              <a:buNone/>
            </a:pPr>
            <a:endParaRPr lang="hr-HR" sz="2400" dirty="0" smtClean="0"/>
          </a:p>
          <a:p>
            <a:pPr marL="651510" indent="-514350">
              <a:buNone/>
            </a:pPr>
            <a:r>
              <a:rPr lang="hr-HR" sz="2400" dirty="0" smtClean="0"/>
              <a:t>3. </a:t>
            </a:r>
            <a:r>
              <a:rPr lang="hr-HR" sz="2400" i="1" dirty="0" smtClean="0"/>
              <a:t>Way to go 5</a:t>
            </a:r>
            <a:r>
              <a:rPr lang="hr-HR" sz="2400" dirty="0" smtClean="0"/>
              <a:t>, Džeba, Mardešić </a:t>
            </a:r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endParaRPr lang="hr-HR" dirty="0" smtClean="0"/>
          </a:p>
          <a:p>
            <a:pPr marL="651510" indent="-514350">
              <a:buNone/>
            </a:pPr>
            <a:r>
              <a:rPr lang="hr-HR" sz="1200" dirty="0" smtClean="0"/>
              <a:t>L. K. 2012.</a:t>
            </a:r>
            <a:endParaRPr lang="en-US" sz="1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Neodređeni član A / 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hr-HR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hr-HR" dirty="0" smtClean="0"/>
              <a:t>Neodređeni član </a:t>
            </a:r>
            <a:r>
              <a:rPr lang="hr-HR" sz="3900" dirty="0" smtClean="0"/>
              <a:t>an</a:t>
            </a:r>
            <a:r>
              <a:rPr lang="hr-HR" dirty="0" smtClean="0"/>
              <a:t> pišemo ispred imenica koje započinju samoglasnikom (a, e, i, o, u):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  <a:latin typeface="+mj-lt"/>
              </a:rPr>
              <a:t>AN APPLE                 AN ORANGE                 AN ELEPHANT   </a:t>
            </a:r>
          </a:p>
          <a:p>
            <a:pPr>
              <a:buNone/>
            </a:pPr>
            <a:endParaRPr lang="hr-HR" i="1" dirty="0" smtClean="0"/>
          </a:p>
          <a:p>
            <a:pPr>
              <a:buNone/>
            </a:pPr>
            <a:r>
              <a:rPr lang="hr-HR" sz="3000" u="sng" dirty="0" smtClean="0">
                <a:solidFill>
                  <a:schemeClr val="accent1">
                    <a:lumMod val="50000"/>
                  </a:schemeClr>
                </a:solidFill>
              </a:rPr>
              <a:t>PAZI! </a:t>
            </a:r>
          </a:p>
          <a:p>
            <a:pPr>
              <a:buNone/>
            </a:pPr>
            <a:r>
              <a:rPr lang="hr-HR" sz="3000" u="sng" dirty="0" smtClean="0">
                <a:solidFill>
                  <a:schemeClr val="accent1">
                    <a:lumMod val="50000"/>
                  </a:schemeClr>
                </a:solidFill>
              </a:rPr>
              <a:t>Važno je i kako izgovaramo neku riječ: </a:t>
            </a:r>
          </a:p>
          <a:p>
            <a:pPr>
              <a:buNone/>
            </a:pPr>
            <a:endParaRPr lang="hr-HR" sz="3000" dirty="0" smtClean="0"/>
          </a:p>
          <a:p>
            <a:pPr>
              <a:buNone/>
            </a:pPr>
            <a:r>
              <a:rPr lang="hr-HR" sz="2600" dirty="0" smtClean="0">
                <a:solidFill>
                  <a:srgbClr val="FF0000"/>
                </a:solidFill>
              </a:rPr>
              <a:t>AN HOUR  </a:t>
            </a:r>
          </a:p>
          <a:p>
            <a:pPr>
              <a:buNone/>
            </a:pPr>
            <a:r>
              <a:rPr lang="hr-HR" sz="2600" dirty="0" smtClean="0">
                <a:solidFill>
                  <a:srgbClr val="FF0000"/>
                </a:solidFill>
              </a:rPr>
              <a:t>A UNIQUE WATCH,  A UNIVERSITY , </a:t>
            </a:r>
          </a:p>
          <a:p>
            <a:pPr>
              <a:buNone/>
            </a:pPr>
            <a:r>
              <a:rPr lang="hr-HR" sz="2600" dirty="0" smtClean="0">
                <a:solidFill>
                  <a:srgbClr val="FF0000"/>
                </a:solidFill>
              </a:rPr>
              <a:t>A EUROPEAN PROJECT  </a:t>
            </a:r>
          </a:p>
          <a:p>
            <a:pPr>
              <a:buNone/>
            </a:pPr>
            <a:endParaRPr lang="hr-HR" sz="3000" b="1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/ 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sz="3200" dirty="0" smtClean="0"/>
              <a:t>Naziv dolazi od </a:t>
            </a:r>
            <a:r>
              <a:rPr lang="hr-HR" sz="4400" b="1" dirty="0" smtClean="0">
                <a:solidFill>
                  <a:schemeClr val="accent3">
                    <a:lumMod val="75000"/>
                  </a:schemeClr>
                </a:solidFill>
              </a:rPr>
              <a:t>one</a:t>
            </a:r>
            <a:r>
              <a:rPr lang="hr-HR" sz="4400" dirty="0" smtClean="0"/>
              <a:t> (1)</a:t>
            </a:r>
            <a:r>
              <a:rPr lang="hr-HR" sz="3200" dirty="0" smtClean="0"/>
              <a:t> i ne može biti ispred imenica u množini: </a:t>
            </a:r>
          </a:p>
          <a:p>
            <a:pPr>
              <a:buNone/>
            </a:pPr>
            <a:endParaRPr lang="hr-HR" sz="3200" dirty="0" smtClean="0"/>
          </a:p>
          <a:p>
            <a:pPr algn="ctr">
              <a:buNone/>
            </a:pPr>
            <a:r>
              <a:rPr lang="hr-HR" i="1" dirty="0" smtClean="0"/>
              <a:t>an apple (1 jabuka) </a:t>
            </a:r>
          </a:p>
          <a:p>
            <a:pPr algn="ctr">
              <a:buNone/>
            </a:pPr>
            <a:endParaRPr lang="hr-HR" i="1" strike="sngStrike" dirty="0" smtClean="0"/>
          </a:p>
          <a:p>
            <a:pPr algn="ctr">
              <a:buNone/>
            </a:pPr>
            <a:r>
              <a:rPr lang="hr-HR" i="1" strike="sngStrike" dirty="0" smtClean="0"/>
              <a:t>an apples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Documents and Settings\Lucija\Local Settings\Temporary Internet Files\Content.IE5\ZYOYNFE2\MP9004030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17032"/>
            <a:ext cx="1400584" cy="1277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Neodređeni član </a:t>
            </a:r>
            <a:r>
              <a:rPr lang="hr-HR" b="1" u="sng" dirty="0" smtClean="0"/>
              <a:t>NE upotrebljavamo</a:t>
            </a:r>
            <a:r>
              <a:rPr lang="hr-H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Ispred imenica u množini:</a:t>
            </a:r>
          </a:p>
          <a:p>
            <a:pPr>
              <a:buNone/>
            </a:pPr>
            <a:endParaRPr lang="hr-HR" dirty="0" smtClean="0"/>
          </a:p>
          <a:p>
            <a:r>
              <a:rPr lang="hr-HR" i="1" dirty="0"/>
              <a:t>b</a:t>
            </a:r>
            <a:r>
              <a:rPr lang="hr-HR" i="1" dirty="0" smtClean="0"/>
              <a:t>irds, children, people, windows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Ispred </a:t>
            </a:r>
            <a:r>
              <a:rPr lang="hr-HR" b="1" u="sng" dirty="0" smtClean="0"/>
              <a:t>nebrojivih imenica </a:t>
            </a:r>
            <a:r>
              <a:rPr lang="hr-HR" dirty="0" smtClean="0"/>
              <a:t>(uncountables):</a:t>
            </a:r>
          </a:p>
          <a:p>
            <a:pPr>
              <a:buNone/>
            </a:pPr>
            <a:endParaRPr lang="hr-HR" dirty="0" smtClean="0"/>
          </a:p>
          <a:p>
            <a:r>
              <a:rPr lang="hr-HR" i="1" dirty="0"/>
              <a:t>m</a:t>
            </a:r>
            <a:r>
              <a:rPr lang="hr-HR" i="1" dirty="0" smtClean="0"/>
              <a:t>eat, music, snow, oil, love, information</a:t>
            </a:r>
            <a:r>
              <a:rPr lang="hr-HR" dirty="0" smtClean="0"/>
              <a:t>, water...</a:t>
            </a:r>
          </a:p>
          <a:p>
            <a:r>
              <a:rPr lang="hr-HR" strike="sngStrike" dirty="0" smtClean="0"/>
              <a:t>an information, informations</a:t>
            </a:r>
          </a:p>
          <a:p>
            <a:pPr>
              <a:buNone/>
            </a:pPr>
            <a:endParaRPr lang="hr-HR" strike="sngStrike" dirty="0" smtClean="0"/>
          </a:p>
          <a:p>
            <a:pPr>
              <a:buNone/>
            </a:pPr>
            <a:r>
              <a:rPr lang="hr-HR" dirty="0" smtClean="0"/>
              <a:t>Ali: </a:t>
            </a:r>
            <a:r>
              <a:rPr lang="hr-HR" i="1" dirty="0" smtClean="0">
                <a:solidFill>
                  <a:srgbClr val="FF0000"/>
                </a:solidFill>
              </a:rPr>
              <a:t>a piece of  </a:t>
            </a:r>
            <a:r>
              <a:rPr lang="en-US" i="1" dirty="0" smtClean="0">
                <a:solidFill>
                  <a:srgbClr val="FF0000"/>
                </a:solidFill>
              </a:rPr>
              <a:t>information</a:t>
            </a:r>
            <a:r>
              <a:rPr lang="hr-HR" i="1" dirty="0" smtClean="0">
                <a:solidFill>
                  <a:srgbClr val="FF0000"/>
                </a:solidFill>
              </a:rPr>
              <a:t>, a glass of water, 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Neodređeni član (a / an) koristimo: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1) Ispred imenica koje spominjemo </a:t>
            </a:r>
            <a:r>
              <a:rPr lang="hr-HR" sz="2400" b="1" u="sng" dirty="0" smtClean="0">
                <a:solidFill>
                  <a:srgbClr val="FF0000"/>
                </a:solidFill>
              </a:rPr>
              <a:t>po prvi puta </a:t>
            </a:r>
            <a:r>
              <a:rPr lang="hr-HR" sz="2400" dirty="0" smtClean="0"/>
              <a:t>u razgovoru</a:t>
            </a:r>
          </a:p>
          <a:p>
            <a:endParaRPr lang="hr-HR" sz="2400" dirty="0"/>
          </a:p>
          <a:p>
            <a:r>
              <a:rPr lang="hr-HR" sz="2400" i="1" dirty="0" smtClean="0"/>
              <a:t>I see </a:t>
            </a:r>
            <a:r>
              <a:rPr lang="hr-HR" sz="2400" b="1" i="1" u="sng" dirty="0" smtClean="0"/>
              <a:t>a</a:t>
            </a:r>
            <a:r>
              <a:rPr lang="hr-HR" sz="2400" i="1" dirty="0" smtClean="0"/>
              <a:t> dog.</a:t>
            </a:r>
          </a:p>
          <a:p>
            <a:endParaRPr lang="hr-HR" sz="2400" i="1" dirty="0" smtClean="0"/>
          </a:p>
          <a:p>
            <a:endParaRPr lang="hr-HR" sz="2400" i="1" dirty="0" smtClean="0"/>
          </a:p>
          <a:p>
            <a:r>
              <a:rPr lang="hr-HR" sz="2400" b="1" i="1" u="sng" dirty="0" smtClean="0">
                <a:solidFill>
                  <a:srgbClr val="FF0000"/>
                </a:solidFill>
              </a:rPr>
              <a:t>An</a:t>
            </a:r>
            <a:r>
              <a:rPr lang="hr-HR" sz="2400" i="1" dirty="0" smtClean="0">
                <a:solidFill>
                  <a:srgbClr val="FF0000"/>
                </a:solidFill>
              </a:rPr>
              <a:t> Englishman, </a:t>
            </a:r>
            <a:r>
              <a:rPr lang="hr-HR" sz="2400" b="1" i="1" u="sng" dirty="0" smtClean="0">
                <a:solidFill>
                  <a:srgbClr val="FF0000"/>
                </a:solidFill>
              </a:rPr>
              <a:t>an</a:t>
            </a:r>
            <a:r>
              <a:rPr lang="hr-HR" sz="2400" i="1" dirty="0" smtClean="0">
                <a:solidFill>
                  <a:srgbClr val="FF0000"/>
                </a:solidFill>
              </a:rPr>
              <a:t> Irishman, </a:t>
            </a:r>
            <a:r>
              <a:rPr lang="hr-HR" sz="2400" i="1" u="sng" dirty="0" smtClean="0">
                <a:solidFill>
                  <a:srgbClr val="FF0000"/>
                </a:solidFill>
              </a:rPr>
              <a:t>a</a:t>
            </a:r>
            <a:r>
              <a:rPr lang="hr-HR" sz="2400" i="1" dirty="0" smtClean="0">
                <a:solidFill>
                  <a:srgbClr val="FF0000"/>
                </a:solidFill>
              </a:rPr>
              <a:t> Scotsman and </a:t>
            </a:r>
            <a:r>
              <a:rPr lang="hr-HR" sz="2400" b="1" i="1" u="sng" dirty="0" smtClean="0">
                <a:solidFill>
                  <a:srgbClr val="FF0000"/>
                </a:solidFill>
              </a:rPr>
              <a:t>a</a:t>
            </a:r>
            <a:r>
              <a:rPr lang="hr-HR" sz="2400" i="1" dirty="0" smtClean="0">
                <a:solidFill>
                  <a:srgbClr val="FF0000"/>
                </a:solidFill>
              </a:rPr>
              <a:t> Welshman went into </a:t>
            </a:r>
            <a:r>
              <a:rPr lang="hr-HR" sz="2400" b="1" i="1" u="sng" dirty="0" smtClean="0">
                <a:solidFill>
                  <a:srgbClr val="FF0000"/>
                </a:solidFill>
              </a:rPr>
              <a:t>a</a:t>
            </a:r>
            <a:r>
              <a:rPr lang="hr-HR" sz="2400" i="1" dirty="0" smtClean="0">
                <a:solidFill>
                  <a:srgbClr val="FF0000"/>
                </a:solidFill>
              </a:rPr>
              <a:t> pub. </a:t>
            </a:r>
          </a:p>
          <a:p>
            <a:endParaRPr lang="hr-HR" sz="2400" i="1" dirty="0" smtClean="0"/>
          </a:p>
          <a:p>
            <a:pPr>
              <a:buNone/>
            </a:pPr>
            <a:endParaRPr lang="hr-HR" sz="2400" i="1" dirty="0" smtClean="0"/>
          </a:p>
        </p:txBody>
      </p:sp>
      <p:pic>
        <p:nvPicPr>
          <p:cNvPr id="4098" name="Picture 2" descr="C:\Documents and Settings\Lucija\Local Settings\Temporary Internet Files\Content.IE5\7G3FPZVJ\MP9004224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2054126" cy="1512168"/>
          </a:xfrm>
          <a:prstGeom prst="rect">
            <a:avLst/>
          </a:prstGeom>
          <a:noFill/>
        </p:spPr>
      </p:pic>
      <p:pic>
        <p:nvPicPr>
          <p:cNvPr id="4099" name="Picture 3" descr="C:\Documents and Settings\Lucija\Local Settings\Temporary Internet Files\Content.IE5\KSPBT1F9\MP9004427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365104"/>
            <a:ext cx="2587752" cy="1722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2) </a:t>
            </a:r>
            <a:r>
              <a:rPr lang="hr-HR" sz="2800" b="1" dirty="0" smtClean="0"/>
              <a:t>Ispred pridjeva </a:t>
            </a:r>
            <a:r>
              <a:rPr lang="hr-HR" sz="2800" dirty="0" smtClean="0"/>
              <a:t>kada opisujemo nešto ili nekoga:</a:t>
            </a:r>
          </a:p>
          <a:p>
            <a:pPr>
              <a:buNone/>
            </a:pPr>
            <a:endParaRPr lang="hr-HR" sz="2800" dirty="0"/>
          </a:p>
          <a:p>
            <a:r>
              <a:rPr lang="hr-HR" sz="2800" i="1" dirty="0" smtClean="0"/>
              <a:t>A brown dog, a big tree, an interesting story, a beautiful dress, a high mountain, a loud crowd, </a:t>
            </a:r>
          </a:p>
          <a:p>
            <a:endParaRPr lang="hr-HR" sz="2800" i="1" dirty="0"/>
          </a:p>
          <a:p>
            <a:r>
              <a:rPr lang="hr-HR" sz="2800" i="1" dirty="0" smtClean="0">
                <a:solidFill>
                  <a:srgbClr val="FF0000"/>
                </a:solidFill>
              </a:rPr>
              <a:t>My friend has got </a:t>
            </a:r>
            <a:r>
              <a:rPr lang="hr-HR" sz="2800" b="1" i="1" u="sng" dirty="0" smtClean="0">
                <a:solidFill>
                  <a:srgbClr val="FF0000"/>
                </a:solidFill>
              </a:rPr>
              <a:t>a nice smile</a:t>
            </a:r>
            <a:r>
              <a:rPr lang="hr-HR" sz="2800" b="1" i="1" dirty="0" smtClean="0">
                <a:solidFill>
                  <a:srgbClr val="FF0000"/>
                </a:solidFill>
              </a:rPr>
              <a:t>, </a:t>
            </a:r>
            <a:r>
              <a:rPr lang="hr-HR" sz="2800" b="1" i="1" u="sng" dirty="0" smtClean="0">
                <a:solidFill>
                  <a:srgbClr val="FF0000"/>
                </a:solidFill>
              </a:rPr>
              <a:t>a big nose</a:t>
            </a:r>
            <a:r>
              <a:rPr lang="hr-HR" sz="2800" b="1" i="1" u="sng" dirty="0">
                <a:solidFill>
                  <a:srgbClr val="FF0000"/>
                </a:solidFill>
              </a:rPr>
              <a:t> </a:t>
            </a:r>
            <a:r>
              <a:rPr lang="hr-HR" sz="2800" b="1" i="1" dirty="0" smtClean="0">
                <a:solidFill>
                  <a:srgbClr val="FF0000"/>
                </a:solidFill>
              </a:rPr>
              <a:t>and long hair.</a:t>
            </a:r>
            <a:r>
              <a:rPr lang="hr-HR" sz="2800" b="1" i="1" dirty="0" smtClean="0"/>
              <a:t> 	</a:t>
            </a:r>
            <a:endParaRPr lang="hr-HR" sz="2400" dirty="0" smtClean="0"/>
          </a:p>
          <a:p>
            <a:pPr>
              <a:buNone/>
            </a:pPr>
            <a:endParaRPr lang="hr-HR" sz="2800" dirty="0" smtClean="0"/>
          </a:p>
          <a:p>
            <a:r>
              <a:rPr lang="hr-HR" sz="2800" i="1" dirty="0" smtClean="0"/>
              <a:t>I’ve got a big round kitchen table.</a:t>
            </a:r>
            <a:endParaRPr lang="en-US" sz="2800" i="1" dirty="0" smtClean="0"/>
          </a:p>
          <a:p>
            <a:endParaRPr lang="hr-HR" sz="2800" dirty="0"/>
          </a:p>
          <a:p>
            <a:pPr marL="514350" indent="-514350">
              <a:buNone/>
            </a:pPr>
            <a:endParaRPr lang="hr-HR" sz="2800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96752"/>
            <a:ext cx="8503920" cy="4902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3) Ispred naziva za poslove: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AN</a:t>
            </a:r>
            <a:r>
              <a:rPr lang="hr-HR" dirty="0" smtClean="0"/>
              <a:t> architect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 policeman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 postman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 hairdresser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 cook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 teacher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 </a:t>
            </a:r>
            <a:r>
              <a:rPr lang="hr-HR" dirty="0" smtClean="0"/>
              <a:t>painter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A </a:t>
            </a:r>
            <a:r>
              <a:rPr lang="hr-HR" dirty="0" smtClean="0"/>
              <a:t>secretary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 smtClean="0"/>
          </a:p>
        </p:txBody>
      </p:sp>
      <p:pic>
        <p:nvPicPr>
          <p:cNvPr id="10243" name="Picture 3" descr="C:\Documents and Settings\Lucija\Local Settings\Temporary Internet Files\Content.IE5\ZYOYNFE2\MM90004101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520280" cy="2683371"/>
          </a:xfrm>
          <a:prstGeom prst="rect">
            <a:avLst/>
          </a:prstGeom>
          <a:noFill/>
        </p:spPr>
      </p:pic>
      <p:pic>
        <p:nvPicPr>
          <p:cNvPr id="10244" name="Picture 4" descr="C:\Documents and Settings\Lucija\Local Settings\Temporary Internet Files\Content.IE5\ZYOYNFE2\MM90016302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1455217" cy="1958702"/>
          </a:xfrm>
          <a:prstGeom prst="rect">
            <a:avLst/>
          </a:prstGeom>
          <a:noFill/>
        </p:spPr>
      </p:pic>
      <p:pic>
        <p:nvPicPr>
          <p:cNvPr id="10246" name="Picture 6" descr="C:\Documents and Settings\Lucija\Local Settings\Temporary Internet Files\Content.IE5\7G3FPZVJ\MP90018493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1003176" cy="1540768"/>
          </a:xfrm>
          <a:prstGeom prst="rect">
            <a:avLst/>
          </a:prstGeom>
          <a:noFill/>
        </p:spPr>
      </p:pic>
      <p:pic>
        <p:nvPicPr>
          <p:cNvPr id="10249" name="Picture 9" descr="C:\Documents and Settings\Lucija\Local Settings\Temporary Internet Files\Content.IE5\7G3FPZVJ\MM90035672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1088"/>
            <a:ext cx="1844402" cy="1916410"/>
          </a:xfrm>
          <a:prstGeom prst="rect">
            <a:avLst/>
          </a:prstGeom>
          <a:noFill/>
        </p:spPr>
      </p:pic>
      <p:pic>
        <p:nvPicPr>
          <p:cNvPr id="10250" name="Picture 10" descr="C:\Documents and Settings\Lucija\Local Settings\Temporary Internet Files\Content.IE5\7G3FPZVJ\MM90028395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97152"/>
            <a:ext cx="1470273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404664"/>
            <a:ext cx="8503920" cy="5694384"/>
          </a:xfrm>
        </p:spPr>
        <p:txBody>
          <a:bodyPr>
            <a:normAutofit/>
          </a:bodyPr>
          <a:lstStyle/>
          <a:p>
            <a:r>
              <a:rPr lang="hr-HR" dirty="0" smtClean="0"/>
              <a:t>4) </a:t>
            </a:r>
            <a:r>
              <a:rPr lang="hr-HR" dirty="0" smtClean="0"/>
              <a:t>poslije </a:t>
            </a:r>
            <a:r>
              <a:rPr lang="hr-HR" dirty="0" smtClean="0">
                <a:solidFill>
                  <a:srgbClr val="FF0000"/>
                </a:solidFill>
              </a:rPr>
              <a:t>There is ..../ Is there 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/ There was / Was there...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Is there a hotel nearby?</a:t>
            </a:r>
          </a:p>
          <a:p>
            <a:pPr>
              <a:buNone/>
            </a:pPr>
            <a:r>
              <a:rPr lang="hr-HR" dirty="0" smtClean="0"/>
              <a:t>Yes, there is. / No, there isn’t.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There is </a:t>
            </a:r>
            <a:r>
              <a:rPr lang="hr-HR" b="1" dirty="0" smtClean="0"/>
              <a:t>a</a:t>
            </a:r>
            <a:r>
              <a:rPr lang="hr-HR" dirty="0" smtClean="0"/>
              <a:t> hotel round the corner.</a:t>
            </a:r>
          </a:p>
          <a:p>
            <a:pPr>
              <a:buNone/>
            </a:pPr>
            <a:r>
              <a:rPr lang="hr-HR" dirty="0" smtClean="0"/>
              <a:t>There is </a:t>
            </a:r>
            <a:r>
              <a:rPr lang="hr-HR" b="1" dirty="0" smtClean="0"/>
              <a:t>a</a:t>
            </a:r>
            <a:r>
              <a:rPr lang="hr-HR" dirty="0" smtClean="0"/>
              <a:t> big unleashed dangerously-looking dog in the street. </a:t>
            </a:r>
          </a:p>
          <a:p>
            <a:pPr>
              <a:buNone/>
            </a:pPr>
            <a:r>
              <a:rPr lang="hr-HR" dirty="0" smtClean="0"/>
              <a:t>There was a big dog in the street. </a:t>
            </a:r>
            <a:endParaRPr lang="en-US" dirty="0"/>
          </a:p>
        </p:txBody>
      </p:sp>
      <p:pic>
        <p:nvPicPr>
          <p:cNvPr id="1026" name="Picture 2" descr="C:\Documents and Settings\Lucija\Local Settings\Temporary Internet Files\Content.IE5\7G3FPZVJ\MP9004310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25144"/>
            <a:ext cx="1512168" cy="1584176"/>
          </a:xfrm>
          <a:prstGeom prst="rect">
            <a:avLst/>
          </a:prstGeom>
          <a:noFill/>
        </p:spPr>
      </p:pic>
      <p:pic>
        <p:nvPicPr>
          <p:cNvPr id="1027" name="Picture 3" descr="C:\Documents and Settings\Lucija\Local Settings\Temporary Internet Files\Content.IE5\1IMOY3Y6\MC9002972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080120" cy="1280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266</TotalTime>
  <Words>1215</Words>
  <Application>Microsoft Office PowerPoint</Application>
  <PresentationFormat>Prikaz na zaslonu (4:3)</PresentationFormat>
  <Paragraphs>220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Civic</vt:lpstr>
      <vt:lpstr>ARTICLES</vt:lpstr>
      <vt:lpstr>PowerPointova prezentacija</vt:lpstr>
      <vt:lpstr>Neodređeni član A / AN</vt:lpstr>
      <vt:lpstr>A / AN </vt:lpstr>
      <vt:lpstr>Neodređeni član NE upotrebljavamo:</vt:lpstr>
      <vt:lpstr>Neodređeni član (a / an) koristimo:</vt:lpstr>
      <vt:lpstr>PowerPointova prezentacija</vt:lpstr>
      <vt:lpstr>PowerPointova prezentacija</vt:lpstr>
      <vt:lpstr>PowerPointova prezentacija</vt:lpstr>
      <vt:lpstr>ODREĐENI ČLAN</vt:lpstr>
      <vt:lpstr>PowerPointova prezentacija</vt:lpstr>
      <vt:lpstr>Određeni član koristimo:</vt:lpstr>
      <vt:lpstr>PowerPointova prezentacija</vt:lpstr>
      <vt:lpstr>PowerPointova prezentacija</vt:lpstr>
      <vt:lpstr>PowerPointova prezentacija</vt:lpstr>
      <vt:lpstr>Određeni član + nazivi</vt:lpstr>
      <vt:lpstr>PowerPointova prezentacija</vt:lpstr>
      <vt:lpstr>PowerPointova prezentacija</vt:lpstr>
      <vt:lpstr>ČLANOVE najčešće izostavljamo:</vt:lpstr>
      <vt:lpstr>PowerPointova prezentacija</vt:lpstr>
      <vt:lpstr>PowerPointova prezentacija</vt:lpstr>
      <vt:lpstr>PowerPointova prezentacija</vt:lpstr>
      <vt:lpstr>FIKSNI IZRAZI U KOJIMA NEMA ČLANOVA:</vt:lpstr>
      <vt:lpstr>PowerPointova prezentacija</vt:lpstr>
      <vt:lpstr>Upotrijebi: A/AN, THE ili ostavi prazno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Lucija</dc:creator>
  <cp:lastModifiedBy>Tajnistvo</cp:lastModifiedBy>
  <cp:revision>35</cp:revision>
  <dcterms:created xsi:type="dcterms:W3CDTF">2012-10-31T15:01:11Z</dcterms:created>
  <dcterms:modified xsi:type="dcterms:W3CDTF">2019-01-21T09:20:34Z</dcterms:modified>
</cp:coreProperties>
</file>